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789967-E52B-4396-B202-706967386FF3}" v="20" dt="2026-05-27T20:35:47.4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ECB0C-1D27-BF81-CF24-BFE18F147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F53222-3A76-62E6-6DDD-594EA8CE8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C3FC03-B60F-1A0A-B4BF-729C96DF0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DD70-3A81-4CC3-A3BA-538B6FBEE8F6}" type="datetimeFigureOut">
              <a:rPr lang="pt-BR" smtClean="0"/>
              <a:t>30/05/2026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C9B979-387D-C507-E779-F58B19FD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5DF32B-E9B9-AEC4-BE9E-43913520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DB4B-C38B-429D-8236-9A6475E1B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56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19F27-A685-C79A-0067-1D0C11B33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36CB121-300A-36F4-9E52-871A63558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152D46-B174-2A75-B343-6250C34C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DD70-3A81-4CC3-A3BA-538B6FBEE8F6}" type="datetimeFigureOut">
              <a:rPr lang="pt-BR" smtClean="0"/>
              <a:t>30/05/2026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93B095-A5D4-A9F7-8257-99ECF168E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FB8D14-6D91-A303-CD06-63D379D8F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DB4B-C38B-429D-8236-9A6475E1B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71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15171A1-611B-294D-5DDB-EC2C77448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2987F36-6978-EAEA-C03F-2D2879F6F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4EDE82-BE9D-9EDC-BC2C-B47F07AD6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DD70-3A81-4CC3-A3BA-538B6FBEE8F6}" type="datetimeFigureOut">
              <a:rPr lang="pt-BR" smtClean="0"/>
              <a:t>30/05/2026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3127A7-C146-1BB0-B2FD-7B49218A1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66E5AC-24DA-83DB-D622-5E3F0242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DB4B-C38B-429D-8236-9A6475E1B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78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B438F-A5CE-857B-6985-BDEEC0E55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28D83E-7E5C-CD09-B004-01CE13BCA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13E803-4DB7-B341-97B0-CC05D3A61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DD70-3A81-4CC3-A3BA-538B6FBEE8F6}" type="datetimeFigureOut">
              <a:rPr lang="pt-BR" smtClean="0"/>
              <a:t>30/05/2026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FB09F9-9D1A-3C23-91F5-C7159173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FEC779-274E-5832-9EDD-12E45B498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DB4B-C38B-429D-8236-9A6475E1B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55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253E7-E7FA-9DAD-0684-E34552F95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F48D40-E33E-4F40-2B1B-EBE82E3E1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6E32C9-1664-160D-D03B-3E436FDA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DD70-3A81-4CC3-A3BA-538B6FBEE8F6}" type="datetimeFigureOut">
              <a:rPr lang="pt-BR" smtClean="0"/>
              <a:t>30/05/2026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A0D77F-5D63-3F98-CBC5-65E971A7C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7582E1-F1FB-6C60-B889-A96A2890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DB4B-C38B-429D-8236-9A6475E1B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9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934BFE-F272-4843-053F-17893E6C2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604D40-3D58-0C77-E9D0-106E54E32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667952A-FD0E-9C75-4713-1644DDFE3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A71795-C33A-3CC7-E09D-9C42A0FD5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DD70-3A81-4CC3-A3BA-538B6FBEE8F6}" type="datetimeFigureOut">
              <a:rPr lang="pt-BR" smtClean="0"/>
              <a:t>30/05/2026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C33C83-BA5C-C351-C901-D8FD3327F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6E979EA-A4DC-A7D5-D2B8-508B1426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DB4B-C38B-429D-8236-9A6475E1B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51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756CC2-B2EF-9AB7-53E5-803E05FF6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F0948D-31DD-D4E9-DEFB-83ACEE003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B59E236-E251-979A-BE2F-B17C882C0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33BE29C-8550-1349-2DCC-FE8D7A2D3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BCD8FD1-FEE7-7920-5AB2-476B76DF7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9F23CAA-D170-7DD5-1E84-EE3DB2F4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DD70-3A81-4CC3-A3BA-538B6FBEE8F6}" type="datetimeFigureOut">
              <a:rPr lang="pt-BR" smtClean="0"/>
              <a:t>30/05/2026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156BE7B-DF19-A7D9-C04B-4D48CCA6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8DD32BD-42AD-4D45-31B2-A42DC9024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DB4B-C38B-429D-8236-9A6475E1B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36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F72BA6-9C53-C747-3A13-1F761E0B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9CC6E52-9E20-2491-D638-C288CEEEB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DD70-3A81-4CC3-A3BA-538B6FBEE8F6}" type="datetimeFigureOut">
              <a:rPr lang="pt-BR" smtClean="0"/>
              <a:t>30/05/2026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E944103-207E-5D1A-2C23-7578079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552CFCE-1670-0421-16E5-2C3BBED43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DB4B-C38B-429D-8236-9A6475E1B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14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E7C2410-7B6F-FA2B-A7CF-276FDD734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DD70-3A81-4CC3-A3BA-538B6FBEE8F6}" type="datetimeFigureOut">
              <a:rPr lang="pt-BR" smtClean="0"/>
              <a:t>30/05/2026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0312115-607A-5027-D3B4-DC8C90F0F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D979767-E948-5FBD-FBD8-280244F4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DB4B-C38B-429D-8236-9A6475E1B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98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606B2A-FD0C-9537-9C52-191885B7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E9D3D1-E1ED-3A10-8CED-0C26567F4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BB6AA3C-7BEC-42A6-A99E-427E8B16E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DA46EB-A555-F61F-9641-4A0E840C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DD70-3A81-4CC3-A3BA-538B6FBEE8F6}" type="datetimeFigureOut">
              <a:rPr lang="pt-BR" smtClean="0"/>
              <a:t>30/05/2026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567A01-64C7-EB90-B2F3-A503E2C9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79DE8F-93B0-84DA-A76E-0796D9699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DB4B-C38B-429D-8236-9A6475E1B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73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4018E-1D14-B212-FEA2-491170C5F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30E78E7-1B68-E1F0-6905-3B28EDB7E8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AFB86BB-C1EB-7684-2D0E-82862F0FF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0F61E7-D14D-83C3-DF38-9B56FC1A0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DD70-3A81-4CC3-A3BA-538B6FBEE8F6}" type="datetimeFigureOut">
              <a:rPr lang="pt-BR" smtClean="0"/>
              <a:t>30/05/2026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2E43E84-20D2-E9B6-0420-69B3A5B21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90983A-E3E4-34AF-C425-0E0FB679F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DB4B-C38B-429D-8236-9A6475E1B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3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7957633-F25C-15C4-1CAD-479F0DED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6BD65C-A2D0-F0A3-11D2-732B18BCF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2F18E0-61E8-19DD-F2D7-2796E8D56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3FDD70-3A81-4CC3-A3BA-538B6FBEE8F6}" type="datetimeFigureOut">
              <a:rPr lang="pt-BR" smtClean="0"/>
              <a:t>30/05/2026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7AFA2D-6697-2B94-15B7-2F23ADAD9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6FDFCD-3585-1C78-2DC7-29764F82D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35DB4B-C38B-429D-8236-9A6475E1B4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03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m 4" descr="Uma imagem contendo guarda-chuva, edifício, grande, luz">
            <a:extLst>
              <a:ext uri="{FF2B5EF4-FFF2-40B4-BE49-F238E27FC236}">
                <a16:creationId xmlns:a16="http://schemas.microsoft.com/office/drawing/2014/main" id="{77E1945D-20D1-C807-23D1-9845498AE0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1" b="618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B7ACB303-B216-6DA4-92CF-A219F4CB9880}"/>
              </a:ext>
            </a:extLst>
          </p:cNvPr>
          <p:cNvGrpSpPr/>
          <p:nvPr/>
        </p:nvGrpSpPr>
        <p:grpSpPr>
          <a:xfrm>
            <a:off x="3951215" y="2505670"/>
            <a:ext cx="7313685" cy="1684901"/>
            <a:chOff x="3938515" y="1980182"/>
            <a:chExt cx="7313685" cy="1684901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1E0D485E-AFA3-1D35-16F7-65B4C24A4298}"/>
                </a:ext>
              </a:extLst>
            </p:cNvPr>
            <p:cNvSpPr txBox="1"/>
            <p:nvPr/>
          </p:nvSpPr>
          <p:spPr>
            <a:xfrm>
              <a:off x="3938515" y="1980182"/>
              <a:ext cx="73136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pt-BR" dirty="0"/>
                <a:t>LAI: Lei de Acesso à Informação</a:t>
              </a:r>
              <a:endParaRPr lang="pt-BR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202CA9FA-681F-686E-8D0E-E2E3A9C3B9DF}"/>
                </a:ext>
              </a:extLst>
            </p:cNvPr>
            <p:cNvSpPr txBox="1"/>
            <p:nvPr/>
          </p:nvSpPr>
          <p:spPr>
            <a:xfrm>
              <a:off x="4243095" y="2649420"/>
              <a:ext cx="67045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pt-BR" sz="3000" b="0" dirty="0"/>
                <a:t>INFORMAÇÕES GERAIS DE OBRAS</a:t>
              </a:r>
            </a:p>
            <a:p>
              <a:pPr algn="ctr"/>
              <a:r>
                <a:rPr lang="pt-BR" sz="3000" b="0" dirty="0"/>
                <a:t>2026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07EE5337-CE06-4C1E-5596-AB52A7B343D8}"/>
              </a:ext>
            </a:extLst>
          </p:cNvPr>
          <p:cNvSpPr txBox="1"/>
          <p:nvPr/>
        </p:nvSpPr>
        <p:spPr>
          <a:xfrm>
            <a:off x="6181927" y="6140742"/>
            <a:ext cx="285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Atualizado até 27/05/2026</a:t>
            </a:r>
          </a:p>
        </p:txBody>
      </p:sp>
    </p:spTree>
    <p:extLst>
      <p:ext uri="{BB962C8B-B14F-4D97-AF65-F5344CB8AC3E}">
        <p14:creationId xmlns:p14="http://schemas.microsoft.com/office/powerpoint/2010/main" val="3748514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AC903-8A62-024C-804E-E43D0171E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3E47F4D6-C2BA-F1E0-1095-3A2B1D3EE5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/>
          </a:blip>
          <a:srcRect l="28992"/>
          <a:stretch/>
        </p:blipFill>
        <p:spPr>
          <a:xfrm>
            <a:off x="5632704" y="-5223"/>
            <a:ext cx="6559296" cy="686844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1DBA2F9-A589-DD77-5E7F-FDBCF4A41ACF}"/>
              </a:ext>
            </a:extLst>
          </p:cNvPr>
          <p:cNvSpPr txBox="1"/>
          <p:nvPr/>
        </p:nvSpPr>
        <p:spPr>
          <a:xfrm>
            <a:off x="607060" y="35022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4000" dirty="0">
                <a:solidFill>
                  <a:schemeClr val="tx1"/>
                </a:solidFill>
              </a:rPr>
              <a:t>CONTRATOS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7E2ADE31-D5FA-BC1C-DA27-179AF9F2DA4D}"/>
              </a:ext>
            </a:extLst>
          </p:cNvPr>
          <p:cNvCxnSpPr>
            <a:cxnSpLocks/>
          </p:cNvCxnSpPr>
          <p:nvPr/>
        </p:nvCxnSpPr>
        <p:spPr>
          <a:xfrm>
            <a:off x="0" y="1254470"/>
            <a:ext cx="2915524" cy="0"/>
          </a:xfrm>
          <a:prstGeom prst="line">
            <a:avLst/>
          </a:prstGeom>
          <a:ln w="76200" cap="rnd">
            <a:solidFill>
              <a:srgbClr val="1F59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 descr="Forma&#10;&#10;O conteúdo gerado por IA pode estar incorreto.">
            <a:extLst>
              <a:ext uri="{FF2B5EF4-FFF2-40B4-BE49-F238E27FC236}">
                <a16:creationId xmlns:a16="http://schemas.microsoft.com/office/drawing/2014/main" id="{6961D767-3F20-731D-91CC-AB18D97A32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/>
          </a:blip>
          <a:srcRect l="5971" t="83844" r="72268" b="3494"/>
          <a:stretch/>
        </p:blipFill>
        <p:spPr>
          <a:xfrm>
            <a:off x="431800" y="5705130"/>
            <a:ext cx="2010156" cy="869695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3F149A9-7475-77EF-0841-F316ED491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684220"/>
              </p:ext>
            </p:extLst>
          </p:nvPr>
        </p:nvGraphicFramePr>
        <p:xfrm>
          <a:off x="431800" y="1346397"/>
          <a:ext cx="11328400" cy="4542332"/>
        </p:xfrm>
        <a:graphic>
          <a:graphicData uri="http://schemas.openxmlformats.org/drawingml/2006/table">
            <a:tbl>
              <a:tblPr/>
              <a:tblGrid>
                <a:gridCol w="616444">
                  <a:extLst>
                    <a:ext uri="{9D8B030D-6E8A-4147-A177-3AD203B41FA5}">
                      <a16:colId xmlns:a16="http://schemas.microsoft.com/office/drawing/2014/main" val="628068838"/>
                    </a:ext>
                  </a:extLst>
                </a:gridCol>
                <a:gridCol w="1061090">
                  <a:extLst>
                    <a:ext uri="{9D8B030D-6E8A-4147-A177-3AD203B41FA5}">
                      <a16:colId xmlns:a16="http://schemas.microsoft.com/office/drawing/2014/main" val="2314079832"/>
                    </a:ext>
                  </a:extLst>
                </a:gridCol>
                <a:gridCol w="2455665">
                  <a:extLst>
                    <a:ext uri="{9D8B030D-6E8A-4147-A177-3AD203B41FA5}">
                      <a16:colId xmlns:a16="http://schemas.microsoft.com/office/drawing/2014/main" val="2771832877"/>
                    </a:ext>
                  </a:extLst>
                </a:gridCol>
                <a:gridCol w="1111619">
                  <a:extLst>
                    <a:ext uri="{9D8B030D-6E8A-4147-A177-3AD203B41FA5}">
                      <a16:colId xmlns:a16="http://schemas.microsoft.com/office/drawing/2014/main" val="2573046428"/>
                    </a:ext>
                  </a:extLst>
                </a:gridCol>
                <a:gridCol w="1025934">
                  <a:extLst>
                    <a:ext uri="{9D8B030D-6E8A-4147-A177-3AD203B41FA5}">
                      <a16:colId xmlns:a16="http://schemas.microsoft.com/office/drawing/2014/main" val="40428099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111110044"/>
                    </a:ext>
                  </a:extLst>
                </a:gridCol>
                <a:gridCol w="974404">
                  <a:extLst>
                    <a:ext uri="{9D8B030D-6E8A-4147-A177-3AD203B41FA5}">
                      <a16:colId xmlns:a16="http://schemas.microsoft.com/office/drawing/2014/main" val="139528059"/>
                    </a:ext>
                  </a:extLst>
                </a:gridCol>
                <a:gridCol w="677076">
                  <a:extLst>
                    <a:ext uri="{9D8B030D-6E8A-4147-A177-3AD203B41FA5}">
                      <a16:colId xmlns:a16="http://schemas.microsoft.com/office/drawing/2014/main" val="3867481698"/>
                    </a:ext>
                  </a:extLst>
                </a:gridCol>
                <a:gridCol w="808449">
                  <a:extLst>
                    <a:ext uri="{9D8B030D-6E8A-4147-A177-3AD203B41FA5}">
                      <a16:colId xmlns:a16="http://schemas.microsoft.com/office/drawing/2014/main" val="3107671279"/>
                    </a:ext>
                  </a:extLst>
                </a:gridCol>
                <a:gridCol w="717498">
                  <a:extLst>
                    <a:ext uri="{9D8B030D-6E8A-4147-A177-3AD203B41FA5}">
                      <a16:colId xmlns:a16="http://schemas.microsoft.com/office/drawing/2014/main" val="4113532680"/>
                    </a:ext>
                  </a:extLst>
                </a:gridCol>
                <a:gridCol w="828661">
                  <a:extLst>
                    <a:ext uri="{9D8B030D-6E8A-4147-A177-3AD203B41FA5}">
                      <a16:colId xmlns:a16="http://schemas.microsoft.com/office/drawing/2014/main" val="4181064550"/>
                    </a:ext>
                  </a:extLst>
                </a:gridCol>
              </a:tblGrid>
              <a:tr h="63672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EDITAL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ÁREA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OBJETO/ESCOPO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EMPRESA CONTRATADA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QUANTITATIVO </a:t>
                      </a:r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(Municípios)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PREÇO UNITÁRIO </a:t>
                      </a:r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(Médio por município)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VALOR TOTAL CONTRATADO (Valor do Edital)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DATA DE INÍCIO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DATA DE CONCLUSÃO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SITUAÇÃO ATUAL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PERCENTUAL CONCLUIDO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322543"/>
                  </a:ext>
                </a:extLst>
              </a:tr>
              <a:tr h="17169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LICITAÇÃO 01/2025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Aracaju, Nossa Senhora do Socorro, São Cristóvão, Lagarto, Laranjeiras, Itaporanga, Estância, Carmópolis, Rosário do Catete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Execução dos serviços de engenharia, conservação e ligação de clientes na Rede de Distribuição de Gás Natural construídas em aço carbono de DN 8”, 6”, 4”, 3”, 2”, 3/4", 1/2" e 1", API 5L, Gr B,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Sch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40 e 80, revestidos externamente e em polietileno de alta densidade - PEAD, nas especificações PE80 ou PE100, DN 32mm, 63mm, 75mm, 90mm e 110mm, no Estado de Sergipe em conformidade com o ANEXO Q4 - “Memorial Descritivo” e demais anexos.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K2 EMPREENDIMENTOS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R$ 485.861,33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R$ 4.372.752,00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05/06/2025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05/06/2027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 ANDAMENTO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45%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963207"/>
                  </a:ext>
                </a:extLst>
              </a:tr>
              <a:tr h="140563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LICITAÇÃO 02/2025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Aracaju e Barra dos Coqueiros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Execução dos serviços de construção e montagem de ramais para o adensamento da rede de distribuição de gás natural, em tubos de aço carbono e de PEAD nas especificações PE80 ou PE100, no diâmetro nominal de 32mm, 63mm e 110mm e aço carbono de DN 8”, 6”, 4”, 3”, 2”, 3/4", 1/2" e 1", API 5L, Gr B,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Sch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40 e 80, revestidos externamente, no Estado de Sergipe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HIDRO GAS INSTALACOES HIDRAULICAS E DE GAS LTDA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R$ 2.750.000,00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R$ 5.500.000,00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07/10/2025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01/11/2026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 ANDAMENTO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58%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508144"/>
                  </a:ext>
                </a:extLst>
              </a:tr>
              <a:tr h="78303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LICITAÇÃO 01/2024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Barra dos Coqueiros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Execução de serviços de construção do acesso viário e plataforma da estação de medição ENEVA/SERGAS, em conformidade com o ANEXO Q4 - “Memorial Descritivo” e demais anexos.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ALS ENGENHARIA E CONSTRUCOES LTDA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R$ 1.176.449,97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R$ 1.176.449,97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22/10/2024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20/04/2025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CONCLUÍDO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</a:t>
                      </a:r>
                    </a:p>
                  </a:txBody>
                  <a:tcPr marL="4690" marR="4690" marT="4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639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1940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357</Words>
  <Application>Microsoft Office PowerPoint</Application>
  <PresentationFormat>Widescreen</PresentationFormat>
  <Paragraphs>49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Aptos Narrow</vt:lpstr>
      <vt:lpstr>Arial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BRITO SANTOS</dc:creator>
  <cp:lastModifiedBy>Mauricio de Oliveira Cajazeira</cp:lastModifiedBy>
  <cp:revision>51</cp:revision>
  <dcterms:created xsi:type="dcterms:W3CDTF">2025-03-14T12:29:16Z</dcterms:created>
  <dcterms:modified xsi:type="dcterms:W3CDTF">2026-05-30T14:26:13Z</dcterms:modified>
</cp:coreProperties>
</file>